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93" r:id="rId2"/>
    <p:sldId id="294" r:id="rId3"/>
    <p:sldId id="322" r:id="rId4"/>
    <p:sldId id="323" r:id="rId5"/>
    <p:sldId id="324" r:id="rId6"/>
    <p:sldId id="327" r:id="rId7"/>
    <p:sldId id="336" r:id="rId8"/>
    <p:sldId id="339" r:id="rId9"/>
    <p:sldId id="338" r:id="rId10"/>
    <p:sldId id="337" r:id="rId11"/>
    <p:sldId id="340" r:id="rId12"/>
    <p:sldId id="328" r:id="rId13"/>
    <p:sldId id="329" r:id="rId14"/>
    <p:sldId id="344" r:id="rId15"/>
    <p:sldId id="343" r:id="rId16"/>
    <p:sldId id="341" r:id="rId17"/>
    <p:sldId id="331" r:id="rId18"/>
    <p:sldId id="342" r:id="rId19"/>
    <p:sldId id="31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4729"/>
  </p:normalViewPr>
  <p:slideViewPr>
    <p:cSldViewPr snapToGrid="0" snapToObjects="1">
      <p:cViewPr>
        <p:scale>
          <a:sx n="84" d="100"/>
          <a:sy n="84" d="100"/>
        </p:scale>
        <p:origin x="2200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2/1/18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4917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349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910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498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7151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9636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7328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0152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97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64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35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70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757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786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699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2/1/18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5739" y="1405876"/>
            <a:ext cx="10800522" cy="20005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>
                <a:solidFill>
                  <a:srgbClr val="27515E"/>
                </a:solidFill>
              </a:rPr>
              <a:t>Sprint Review</a:t>
            </a:r>
          </a:p>
          <a:p>
            <a:pPr algn="ctr"/>
            <a:r>
              <a:rPr lang="en-US" sz="8800" dirty="0" smtClean="0">
                <a:solidFill>
                  <a:srgbClr val="27515E"/>
                </a:solidFill>
              </a:rPr>
              <a:t>EDA with Lego</a:t>
            </a: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Plot, Plot, </a:t>
            </a:r>
            <a:r>
              <a:rPr lang="en-US" dirty="0" smtClean="0"/>
              <a:t>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 smtClean="0"/>
              <a:t>Plot </a:t>
            </a:r>
            <a:r>
              <a:rPr lang="en-US" dirty="0"/>
              <a:t>inventories against number of parts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inventory_id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 </a:t>
            </a:r>
            <a:endParaRPr lang="en-US" sz="20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lv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+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sz="24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275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330440" y="902921"/>
            <a:ext cx="416582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u="sng" dirty="0" smtClean="0"/>
              <a:t>Observations</a:t>
            </a:r>
          </a:p>
          <a:p>
            <a:r>
              <a:rPr lang="en-US" sz="2200" dirty="0" smtClean="0"/>
              <a:t>No clear pattern here.</a:t>
            </a:r>
          </a:p>
          <a:p>
            <a:endParaRPr lang="en-US" sz="2200" dirty="0"/>
          </a:p>
          <a:p>
            <a:r>
              <a:rPr lang="en-US" sz="2200" dirty="0" smtClean="0"/>
              <a:t>From here, I started thinking about looking at maximum/minimums within the set.</a:t>
            </a:r>
            <a:endParaRPr lang="en-US" sz="2200" dirty="0"/>
          </a:p>
        </p:txBody>
      </p:sp>
      <p:sp>
        <p:nvSpPr>
          <p:cNvPr id="12" name="TextBox 11"/>
          <p:cNvSpPr txBox="1"/>
          <p:nvPr/>
        </p:nvSpPr>
        <p:spPr>
          <a:xfrm>
            <a:off x="1866900" y="767277"/>
            <a:ext cx="4099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Sum of Parts Against Inventory ID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941" y="1334072"/>
            <a:ext cx="5481509" cy="3883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065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that result from this </a:t>
            </a:r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Which </a:t>
            </a:r>
            <a:r>
              <a:rPr lang="en-US" dirty="0"/>
              <a:t>theme has the maximum number of parts, and what is that number?</a:t>
            </a:r>
          </a:p>
          <a:p>
            <a:pPr lvl="0"/>
            <a:r>
              <a:rPr lang="en-US" dirty="0"/>
              <a:t>What color shows up with the highest frequency?</a:t>
            </a:r>
          </a:p>
          <a:p>
            <a:pPr lvl="0"/>
            <a:r>
              <a:rPr lang="en-US" dirty="0"/>
              <a:t>What color has the lowest frequency?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4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theme had the most number of parts?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9240"/>
            <a:ext cx="10515600" cy="40357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Aggregate </a:t>
            </a:r>
            <a:r>
              <a:rPr lang="en-US" sz="2200" dirty="0">
                <a:latin typeface="Calibri" charset="0"/>
                <a:ea typeface="Calibri" charset="0"/>
                <a:cs typeface="Calibri" charset="0"/>
              </a:rPr>
              <a:t>by subgroup and plot.  This is asking for a sum of the number of parts for each theme ID beneath a parent ID. </a:t>
            </a:r>
            <a:endParaRPr lang="en-US" sz="2200" dirty="0" smtClean="0">
              <a:latin typeface="Calibri" charset="0"/>
              <a:ea typeface="Calibri" charset="0"/>
              <a:cs typeface="Calibri" charset="0"/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num_parts_by_theme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&lt;- aggregate(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~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parent_id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data =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sum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max(</a:t>
            </a: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num_parts_by_theme$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RESULT: </a:t>
            </a:r>
            <a:r>
              <a:rPr lang="is-IS" sz="19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69085</a:t>
            </a:r>
            <a:endParaRPr lang="en-US" sz="19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subset(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num_parts_by_theme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== max(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num_parts_by_theme$inven_parts_quantity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  <a:endParaRPr lang="en-US" sz="18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200" dirty="0" smtClean="0">
                <a:latin typeface="Calibri" charset="0"/>
                <a:ea typeface="Calibri" charset="0"/>
                <a:cs typeface="Calibri" charset="0"/>
              </a:rPr>
              <a:t>RESULT </a:t>
            </a:r>
            <a:endParaRPr lang="en-US" sz="22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de-DE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parent_id</a:t>
            </a:r>
            <a:r>
              <a:rPr lang="de-DE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de-DE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de-DE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de-DE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endParaRPr lang="de-DE" sz="18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de-DE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22		37 		69085</a:t>
            </a:r>
            <a:endParaRPr lang="en-US" sz="18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222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Which theme had the most number of parts? (cont.) 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493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subset(themes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themes$theme_id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== 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37)</a:t>
            </a:r>
          </a:p>
          <a:p>
            <a:pPr marL="0" indent="0">
              <a:buNone/>
            </a:pPr>
            <a:endParaRPr lang="en-US" sz="20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Calibri" charset="0"/>
                <a:ea typeface="Calibri" charset="0"/>
                <a:cs typeface="Calibri" charset="0"/>
              </a:rPr>
              <a:t>RESULT</a:t>
            </a:r>
            <a:endParaRPr lang="en-US" sz="2000" dirty="0" smtClean="0">
              <a:latin typeface="Calibri" charset="0"/>
              <a:ea typeface="Calibri" charset="0"/>
              <a:cs typeface="Calibri" charset="0"/>
            </a:endParaRP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parent_id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theme_name</a:t>
            </a:r>
            <a:endParaRPr lang="en-US" sz="20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22		37		Basic Set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091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Colors </a:t>
            </a:r>
            <a:r>
              <a:rPr lang="mr-IN" dirty="0" smtClean="0"/>
              <a:t>–</a:t>
            </a:r>
            <a:r>
              <a:rPr lang="en-US" dirty="0" smtClean="0"/>
              <a:t> Max Frequency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What </a:t>
            </a:r>
            <a:r>
              <a:rPr lang="en-US" dirty="0"/>
              <a:t>color shows up with highest frequency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count(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"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 + 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subset(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== max(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visual_colors$freq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RESULT</a:t>
            </a:r>
          </a:p>
          <a:p>
            <a:pPr marL="0" indent="0">
              <a:buNone/>
            </a:pP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20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endParaRPr lang="en-US" sz="20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Black		115176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733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Colors </a:t>
            </a:r>
            <a:r>
              <a:rPr lang="mr-IN" dirty="0" smtClean="0"/>
              <a:t>–</a:t>
            </a:r>
            <a:r>
              <a:rPr lang="en-US" dirty="0" smtClean="0"/>
              <a:t> Min Frequency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What </a:t>
            </a:r>
            <a:r>
              <a:rPr lang="en-US" dirty="0"/>
              <a:t>color shows up with lowest frequency</a:t>
            </a:r>
            <a:r>
              <a:rPr lang="en-US" dirty="0" smtClean="0"/>
              <a:t>?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subset(</a:t>
            </a:r>
            <a:r>
              <a:rPr lang="en-US" sz="24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== min(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visual_colors$freq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RESULT</a:t>
            </a:r>
          </a:p>
          <a:p>
            <a:pPr marL="0" indent="0">
              <a:buNone/>
            </a:pPr>
            <a:r>
              <a:rPr lang="en-US" sz="24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color_name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sz="24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freq</a:t>
            </a:r>
            <a:endParaRPr lang="en-US" sz="2400" dirty="0" smtClean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Trans 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Light Royal 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Blue	1</a:t>
            </a:r>
            <a:endParaRPr lang="en-US" sz="24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9829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82485"/>
          </a:xfrm>
        </p:spPr>
        <p:txBody>
          <a:bodyPr>
            <a:normAutofit fontScale="92500" lnSpcReduction="10000"/>
          </a:bodyPr>
          <a:lstStyle/>
          <a:p>
            <a:pPr marL="0" lvl="0" indent="0">
              <a:buNone/>
            </a:pPr>
            <a:r>
              <a:rPr lang="en-US" dirty="0" smtClean="0"/>
              <a:t>Functions/Loops</a:t>
            </a:r>
            <a:r>
              <a:rPr lang="en-US" dirty="0"/>
              <a:t>!  </a:t>
            </a:r>
            <a:r>
              <a:rPr lang="en-US" dirty="0" smtClean="0"/>
              <a:t>I did way too many </a:t>
            </a:r>
            <a:r>
              <a:rPr lang="en-US" dirty="0"/>
              <a:t>repetitive calls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endParaRPr lang="en-US" dirty="0" smtClean="0"/>
          </a:p>
          <a:p>
            <a:pPr marL="0" lvl="0" indent="0">
              <a:buNone/>
            </a:pPr>
            <a:r>
              <a:rPr lang="en-US" dirty="0" smtClean="0"/>
              <a:t>Example: Renaming columns </a:t>
            </a:r>
            <a:r>
              <a:rPr lang="en-US" dirty="0"/>
              <a:t>and removal via subset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themes$theme_id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themes$id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themes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subset(themes,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part_categories$part_cat_id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part_categories$id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</a:t>
            </a:r>
            <a:r>
              <a:rPr lang="en-US" sz="21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part_categories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colors$color_id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colors$id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colors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subset(colors,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lvl="0" indent="0">
              <a:buNone/>
            </a:pP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inventories$inventory_id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</a:t>
            </a:r>
            <a:r>
              <a:rPr lang="en-US" sz="21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inventories$id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inventories </a:t>
            </a:r>
            <a:r>
              <a:rPr lang="en-US" sz="21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subset(inventories, select = -c(id) </a:t>
            </a:r>
            <a:r>
              <a:rPr lang="en-US" sz="21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sz="2100" dirty="0">
              <a:solidFill>
                <a:schemeClr val="accent6">
                  <a:lumMod val="5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33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Understand exactly what the joined table represents </a:t>
            </a:r>
            <a:r>
              <a:rPr lang="mr-IN" dirty="0" smtClean="0"/>
              <a:t>–</a:t>
            </a:r>
            <a:r>
              <a:rPr lang="en-US" dirty="0" smtClean="0"/>
              <a:t> what does </a:t>
            </a:r>
            <a:r>
              <a:rPr lang="en-US" smtClean="0"/>
              <a:t>each observation in a joined table mean?</a:t>
            </a:r>
            <a:endParaRPr lang="en-US" dirty="0" smtClean="0"/>
          </a:p>
          <a:p>
            <a:pPr lvl="0"/>
            <a:r>
              <a:rPr lang="en-US" dirty="0" smtClean="0"/>
              <a:t>Research </a:t>
            </a:r>
            <a:r>
              <a:rPr lang="en-US" dirty="0"/>
              <a:t>color </a:t>
            </a:r>
            <a:r>
              <a:rPr lang="en-US" dirty="0" smtClean="0"/>
              <a:t>functions </a:t>
            </a:r>
            <a:r>
              <a:rPr lang="en-US" dirty="0"/>
              <a:t>to show </a:t>
            </a:r>
            <a:r>
              <a:rPr lang="en-US" dirty="0" smtClean="0"/>
              <a:t>groupings </a:t>
            </a:r>
            <a:r>
              <a:rPr lang="en-US" dirty="0"/>
              <a:t>within bar graph plots.</a:t>
            </a:r>
          </a:p>
          <a:p>
            <a:pPr lvl="0"/>
            <a:r>
              <a:rPr lang="en-US" dirty="0"/>
              <a:t>Figure out how to minimize the data sets a bit more in order to more easily digest the visual data.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3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Fin</a:t>
            </a:r>
          </a:p>
          <a:p>
            <a:pPr algn="ctr"/>
            <a:endParaRPr lang="en-US" sz="2000" b="1" dirty="0" smtClean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r="17405" b="16782"/>
          <a:stretch/>
        </p:blipFill>
        <p:spPr>
          <a:xfrm>
            <a:off x="3656330" y="1690688"/>
            <a:ext cx="5213350" cy="3181158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do I begin?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some areas to explore?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Colors</a:t>
            </a:r>
          </a:p>
          <a:p>
            <a:pPr lvl="0"/>
            <a:r>
              <a:rPr lang="en-US" dirty="0"/>
              <a:t>Counts of parts by sets/themes</a:t>
            </a:r>
          </a:p>
          <a:p>
            <a:pPr lvl="0"/>
            <a:r>
              <a:rPr lang="en-US" dirty="0"/>
              <a:t>Patterns over 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I get there?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Import </a:t>
            </a:r>
            <a:r>
              <a:rPr lang="en-US" dirty="0"/>
              <a:t>all data </a:t>
            </a:r>
            <a:r>
              <a:rPr lang="en-US" dirty="0" smtClean="0"/>
              <a:t>sets.</a:t>
            </a:r>
            <a:endParaRPr lang="en-US" dirty="0"/>
          </a:p>
          <a:p>
            <a:pPr lvl="0"/>
            <a:r>
              <a:rPr lang="en-US" dirty="0" smtClean="0"/>
              <a:t>Review schema.</a:t>
            </a:r>
            <a:endParaRPr lang="en-US" dirty="0"/>
          </a:p>
          <a:p>
            <a:pPr lvl="0"/>
            <a:r>
              <a:rPr lang="en-US" dirty="0"/>
              <a:t>Cleaning up column IDs to ensure proper </a:t>
            </a:r>
            <a:r>
              <a:rPr lang="en-US" dirty="0" smtClean="0"/>
              <a:t>joins.</a:t>
            </a:r>
          </a:p>
          <a:p>
            <a:pPr lvl="0"/>
            <a:r>
              <a:rPr lang="en-US" dirty="0" smtClean="0"/>
              <a:t>Plotting anything and everything to visualize patterns.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7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Plot, Plot, </a:t>
            </a:r>
            <a:r>
              <a:rPr lang="en-US" dirty="0" smtClean="0"/>
              <a:t>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 smtClean="0"/>
              <a:t>Plot </a:t>
            </a:r>
            <a:r>
              <a:rPr lang="en-US" dirty="0"/>
              <a:t>number of parts by year, showing colors by theme. </a:t>
            </a:r>
            <a:endParaRPr lang="en-US" dirty="0" smtClean="0"/>
          </a:p>
          <a:p>
            <a:pPr marL="0" lv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(sets,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(year,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 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 +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81900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330440" y="902921"/>
            <a:ext cx="4165821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u="sng" dirty="0" smtClean="0"/>
              <a:t>Observations</a:t>
            </a:r>
          </a:p>
          <a:p>
            <a:r>
              <a:rPr lang="en-US" sz="2200" dirty="0" smtClean="0"/>
              <a:t>The number of parts in sets seems to be growing over time.</a:t>
            </a:r>
          </a:p>
          <a:p>
            <a:endParaRPr lang="en-US" sz="2200" dirty="0"/>
          </a:p>
          <a:p>
            <a:r>
              <a:rPr lang="en-US" sz="2200" dirty="0" smtClean="0"/>
              <a:t>The </a:t>
            </a:r>
            <a:r>
              <a:rPr lang="en-US" sz="2200" dirty="0" smtClean="0"/>
              <a:t>colors finally worked, though there’s no immediate pattern.</a:t>
            </a:r>
            <a:endParaRPr lang="en-US" sz="2200" dirty="0" smtClean="0"/>
          </a:p>
          <a:p>
            <a:endParaRPr lang="en-US" sz="2200" dirty="0"/>
          </a:p>
          <a:p>
            <a:r>
              <a:rPr lang="en-US" sz="2200" dirty="0" smtClean="0"/>
              <a:t>Given the size of this data set, it may be too soon to conclude the numbers are growing over time; this might just be showing a few outliers.  A mean over time might be additionally useful information.</a:t>
            </a:r>
            <a:endParaRPr lang="en-US" sz="2200" dirty="0"/>
          </a:p>
        </p:txBody>
      </p:sp>
      <p:sp>
        <p:nvSpPr>
          <p:cNvPr id="4" name="TextBox 3"/>
          <p:cNvSpPr txBox="1"/>
          <p:nvPr/>
        </p:nvSpPr>
        <p:spPr>
          <a:xfrm>
            <a:off x="1866900" y="767277"/>
            <a:ext cx="4099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Sum of Parts in Sets Over Time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540" y="1129983"/>
            <a:ext cx="62738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29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Tangent: Master Join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 smtClean="0"/>
              <a:t>Perform </a:t>
            </a:r>
            <a:r>
              <a:rPr lang="en-US" dirty="0"/>
              <a:t>a join to start compiling data together.  Sets contains year, which should be helpful for visualization.  </a:t>
            </a:r>
            <a:r>
              <a:rPr lang="en-US" dirty="0" smtClean="0"/>
              <a:t>Below </a:t>
            </a:r>
            <a:r>
              <a:rPr lang="en-US" dirty="0"/>
              <a:t>is a join for sets and themes using a merge function</a:t>
            </a:r>
            <a:r>
              <a:rPr lang="en-US" dirty="0" smtClean="0"/>
              <a:t>.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merge(sets, inventories,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set_num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inventory_parts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inventory_id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themes,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r>
              <a:rPr lang="en-US" sz="1800" dirty="0" err="1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&lt;- merge(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colors, by = "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color_id</a:t>
            </a:r>
            <a:r>
              <a:rPr lang="en-US" sz="18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pPr marL="0" lvl="0" indent="0">
              <a:buNone/>
            </a:pPr>
            <a:endParaRPr lang="en-US" sz="18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lvl="0" indent="0">
              <a:buNone/>
            </a:pPr>
            <a:r>
              <a:rPr lang="en-US" dirty="0" smtClean="0"/>
              <a:t>For the future: Need to figure out a function/loop!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9750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Experiments: Plot, Plot, </a:t>
            </a:r>
            <a:r>
              <a:rPr lang="en-US" dirty="0" smtClean="0"/>
              <a:t>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US" dirty="0" smtClean="0"/>
              <a:t>Plot </a:t>
            </a:r>
            <a:r>
              <a:rPr lang="en-US" dirty="0"/>
              <a:t>themes against the number of </a:t>
            </a:r>
            <a:r>
              <a:rPr lang="en-US" dirty="0" smtClean="0"/>
              <a:t>parts.</a:t>
            </a:r>
          </a:p>
          <a:p>
            <a:pPr marL="0" lvl="0" indent="0">
              <a:buNone/>
            </a:pP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ggplot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master_join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aes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theme_id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inven_parts_quantity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pPr marL="0" lvl="0" indent="0">
              <a:buNone/>
            </a:pP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+ </a:t>
            </a:r>
            <a:r>
              <a:rPr lang="en-US" sz="2400" dirty="0" err="1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geom_point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986436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330440" y="902921"/>
            <a:ext cx="416582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u="sng" dirty="0" smtClean="0"/>
              <a:t>Observations</a:t>
            </a:r>
          </a:p>
          <a:p>
            <a:r>
              <a:rPr lang="en-US" sz="2200" dirty="0"/>
              <a:t>It seems like there might be a semi-regular cadence where there are spikes in the number of parts, but hard to tell if there's anything meaningful </a:t>
            </a:r>
            <a:r>
              <a:rPr lang="en-US" sz="2200" dirty="0" smtClean="0"/>
              <a:t>here.</a:t>
            </a:r>
            <a:endParaRPr lang="en-US" sz="2200" dirty="0"/>
          </a:p>
        </p:txBody>
      </p:sp>
      <p:sp>
        <p:nvSpPr>
          <p:cNvPr id="12" name="TextBox 11"/>
          <p:cNvSpPr txBox="1"/>
          <p:nvPr/>
        </p:nvSpPr>
        <p:spPr>
          <a:xfrm>
            <a:off x="1851660" y="787608"/>
            <a:ext cx="4244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Sum of Parts Plotted Against Theme IDs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930" y="1163110"/>
            <a:ext cx="62738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783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5578</TotalTime>
  <Words>638</Words>
  <Application>Microsoft Macintosh PowerPoint</Application>
  <PresentationFormat>Widescreen</PresentationFormat>
  <Paragraphs>115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Calibri Light</vt:lpstr>
      <vt:lpstr>Courier New</vt:lpstr>
      <vt:lpstr>Mangal</vt:lpstr>
      <vt:lpstr>Arial</vt:lpstr>
      <vt:lpstr>Office Theme</vt:lpstr>
      <vt:lpstr>PowerPoint Presentation</vt:lpstr>
      <vt:lpstr>Where do I begin?</vt:lpstr>
      <vt:lpstr>What are some areas to explore?</vt:lpstr>
      <vt:lpstr>How do I get there?</vt:lpstr>
      <vt:lpstr>Experiments: Plot, Plot, Plot</vt:lpstr>
      <vt:lpstr>PowerPoint Presentation</vt:lpstr>
      <vt:lpstr>Tangent: Master Join</vt:lpstr>
      <vt:lpstr>Experiments: Plot, Plot, Plot</vt:lpstr>
      <vt:lpstr>PowerPoint Presentation</vt:lpstr>
      <vt:lpstr>Experiments: Plot, Plot, Plot</vt:lpstr>
      <vt:lpstr>PowerPoint Presentation</vt:lpstr>
      <vt:lpstr>Questions that result from this analysis</vt:lpstr>
      <vt:lpstr>Which theme had the most number of parts? </vt:lpstr>
      <vt:lpstr>Which theme had the most number of parts? (cont.) </vt:lpstr>
      <vt:lpstr>Colors – Max Frequency</vt:lpstr>
      <vt:lpstr>Colors – Min Frequency</vt:lpstr>
      <vt:lpstr>What’s next?</vt:lpstr>
      <vt:lpstr>What’s next?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Microsoft Office User</cp:lastModifiedBy>
  <cp:revision>67</cp:revision>
  <dcterms:created xsi:type="dcterms:W3CDTF">2017-10-26T06:05:04Z</dcterms:created>
  <dcterms:modified xsi:type="dcterms:W3CDTF">2018-02-02T04:00:03Z</dcterms:modified>
</cp:coreProperties>
</file>

<file path=docProps/thumbnail.jpeg>
</file>